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2" r:id="rId9"/>
    <p:sldId id="266"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330" y="6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1D7321-07A3-4553-89D2-7F99DD67B180}"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39591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1D7321-07A3-4553-89D2-7F99DD67B180}"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314581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1D7321-07A3-4553-89D2-7F99DD67B180}"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352707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1D7321-07A3-4553-89D2-7F99DD67B180}"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314125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1D7321-07A3-4553-89D2-7F99DD67B180}"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3628399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1D7321-07A3-4553-89D2-7F99DD67B180}"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196892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1D7321-07A3-4553-89D2-7F99DD67B180}" type="datetimeFigureOut">
              <a:rPr lang="en-US" smtClean="0"/>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3509955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1D7321-07A3-4553-89D2-7F99DD67B180}" type="datetimeFigureOut">
              <a:rPr lang="en-US" smtClean="0"/>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702122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D7321-07A3-4553-89D2-7F99DD67B180}" type="datetimeFigureOut">
              <a:rPr lang="en-US" smtClean="0"/>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337781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1D7321-07A3-4553-89D2-7F99DD67B180}"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192322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1D7321-07A3-4553-89D2-7F99DD67B180}"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D778F-F89D-4BB3-9E4E-84D206095959}" type="slidenum">
              <a:rPr lang="en-US" smtClean="0"/>
              <a:t>‹#›</a:t>
            </a:fld>
            <a:endParaRPr lang="en-US"/>
          </a:p>
        </p:txBody>
      </p:sp>
    </p:spTree>
    <p:extLst>
      <p:ext uri="{BB962C8B-B14F-4D97-AF65-F5344CB8AC3E}">
        <p14:creationId xmlns:p14="http://schemas.microsoft.com/office/powerpoint/2010/main" val="233069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D7321-07A3-4553-89D2-7F99DD67B180}" type="datetimeFigureOut">
              <a:rPr lang="en-US" smtClean="0"/>
              <a:t>8/29/2019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D778F-F89D-4BB3-9E4E-84D206095959}" type="slidenum">
              <a:rPr lang="en-US" smtClean="0"/>
              <a:t>‹#›</a:t>
            </a:fld>
            <a:endParaRPr lang="en-US"/>
          </a:p>
        </p:txBody>
      </p:sp>
    </p:spTree>
    <p:extLst>
      <p:ext uri="{BB962C8B-B14F-4D97-AF65-F5344CB8AC3E}">
        <p14:creationId xmlns:p14="http://schemas.microsoft.com/office/powerpoint/2010/main" val="181936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bsynod.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togetherinmission@fbsynod.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62" y="436980"/>
            <a:ext cx="8296275" cy="596382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ctrTitle"/>
          </p:nvPr>
        </p:nvSpPr>
        <p:spPr>
          <a:xfrm>
            <a:off x="685799" y="1828800"/>
            <a:ext cx="7772400" cy="1470025"/>
          </a:xfrm>
        </p:spPr>
        <p:txBody>
          <a:bodyPr/>
          <a:lstStyle/>
          <a:p>
            <a:r>
              <a:rPr lang="en-US" dirty="0"/>
              <a:t>Together </a:t>
            </a:r>
            <a:r>
              <a:rPr lang="en-US" i="1" dirty="0"/>
              <a:t>in </a:t>
            </a:r>
            <a:r>
              <a:rPr lang="en-US" dirty="0"/>
              <a:t>Mission</a:t>
            </a:r>
          </a:p>
        </p:txBody>
      </p:sp>
      <p:sp>
        <p:nvSpPr>
          <p:cNvPr id="7" name="Subtitle 6"/>
          <p:cNvSpPr>
            <a:spLocks noGrp="1"/>
          </p:cNvSpPr>
          <p:nvPr>
            <p:ph type="subTitle" idx="1"/>
          </p:nvPr>
        </p:nvSpPr>
        <p:spPr>
          <a:xfrm>
            <a:off x="1371599" y="3429000"/>
            <a:ext cx="6400800" cy="1752600"/>
          </a:xfrm>
        </p:spPr>
        <p:txBody>
          <a:bodyPr>
            <a:normAutofit fontScale="92500" lnSpcReduction="10000"/>
          </a:bodyPr>
          <a:lstStyle/>
          <a:p>
            <a:r>
              <a:rPr lang="en-US" sz="3600" dirty="0">
                <a:solidFill>
                  <a:schemeClr val="tx1"/>
                </a:solidFill>
              </a:rPr>
              <a:t>The Grant Team</a:t>
            </a:r>
          </a:p>
          <a:p>
            <a:r>
              <a:rPr lang="en-US" sz="3600" dirty="0">
                <a:solidFill>
                  <a:schemeClr val="tx1"/>
                </a:solidFill>
              </a:rPr>
              <a:t>&amp;</a:t>
            </a:r>
          </a:p>
          <a:p>
            <a:r>
              <a:rPr lang="en-US" sz="3600" dirty="0">
                <a:solidFill>
                  <a:schemeClr val="tx1"/>
                </a:solidFill>
              </a:rPr>
              <a:t>Grant Process</a:t>
            </a:r>
          </a:p>
        </p:txBody>
      </p:sp>
    </p:spTree>
    <p:extLst>
      <p:ext uri="{BB962C8B-B14F-4D97-AF65-F5344CB8AC3E}">
        <p14:creationId xmlns:p14="http://schemas.microsoft.com/office/powerpoint/2010/main" val="1491809779"/>
      </p:ext>
    </p:extLst>
  </p:cSld>
  <p:clrMapOvr>
    <a:masterClrMapping/>
  </p:clrMapOvr>
  <mc:AlternateContent xmlns:mc="http://schemas.openxmlformats.org/markup-compatibility/2006" xmlns:p14="http://schemas.microsoft.com/office/powerpoint/2010/main">
    <mc:Choice Requires="p14">
      <p:transition spd="slow" p14:dur="1600" advTm="2688">
        <p:blinds dir="vert"/>
      </p:transition>
    </mc:Choice>
    <mc:Fallback xmlns="">
      <p:transition spd="slow" advTm="2688">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5392"/>
            <a:ext cx="7391400" cy="64210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T</a:t>
            </a:r>
            <a:r>
              <a:rPr lang="en-US" i="1" dirty="0"/>
              <a:t>i</a:t>
            </a:r>
            <a:r>
              <a:rPr lang="en-US" dirty="0"/>
              <a:t>M Grant Team</a:t>
            </a:r>
          </a:p>
        </p:txBody>
      </p:sp>
      <p:sp>
        <p:nvSpPr>
          <p:cNvPr id="3" name="Content Placeholder 2"/>
          <p:cNvSpPr>
            <a:spLocks noGrp="1"/>
          </p:cNvSpPr>
          <p:nvPr>
            <p:ph idx="1"/>
          </p:nvPr>
        </p:nvSpPr>
        <p:spPr/>
        <p:txBody>
          <a:bodyPr>
            <a:normAutofit lnSpcReduction="10000"/>
          </a:bodyPr>
          <a:lstStyle/>
          <a:p>
            <a:r>
              <a:rPr lang="en-US" sz="3000" dirty="0"/>
              <a:t>Evaluates applications through study, prayer, and discussion.</a:t>
            </a:r>
          </a:p>
          <a:p>
            <a:endParaRPr lang="en-US" sz="3000" dirty="0"/>
          </a:p>
          <a:p>
            <a:r>
              <a:rPr lang="en-US" sz="3000" dirty="0"/>
              <a:t>Decides funding amounts and conditions.</a:t>
            </a:r>
          </a:p>
          <a:p>
            <a:endParaRPr lang="en-US" sz="3000" dirty="0"/>
          </a:p>
          <a:p>
            <a:r>
              <a:rPr lang="en-US" sz="3000" dirty="0"/>
              <a:t>Eight members:  three clergy and five laypersons.</a:t>
            </a:r>
          </a:p>
          <a:p>
            <a:endParaRPr lang="en-US" sz="3000" dirty="0"/>
          </a:p>
          <a:p>
            <a:r>
              <a:rPr lang="en-US" sz="3000" dirty="0"/>
              <a:t>Geographically diverse with homes all over Florida.</a:t>
            </a:r>
          </a:p>
          <a:p>
            <a:endParaRPr lang="en-US" dirty="0"/>
          </a:p>
        </p:txBody>
      </p:sp>
    </p:spTree>
    <p:extLst>
      <p:ext uri="{BB962C8B-B14F-4D97-AF65-F5344CB8AC3E}">
        <p14:creationId xmlns:p14="http://schemas.microsoft.com/office/powerpoint/2010/main" val="3266025994"/>
      </p:ext>
    </p:extLst>
  </p:cSld>
  <p:clrMapOvr>
    <a:masterClrMapping/>
  </p:clrMapOvr>
  <mc:AlternateContent xmlns:mc="http://schemas.openxmlformats.org/markup-compatibility/2006" xmlns:p14="http://schemas.microsoft.com/office/powerpoint/2010/main">
    <mc:Choice Requires="p14">
      <p:transition spd="slow" p14:dur="1600" advTm="5260">
        <p:blinds dir="vert"/>
      </p:transition>
    </mc:Choice>
    <mc:Fallback xmlns="">
      <p:transition spd="slow" advTm="5260">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5392"/>
            <a:ext cx="7391400" cy="64210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T</a:t>
            </a:r>
            <a:r>
              <a:rPr lang="en-US" i="1" dirty="0"/>
              <a:t>i</a:t>
            </a:r>
            <a:r>
              <a:rPr lang="en-US" dirty="0"/>
              <a:t>M Grant Process</a:t>
            </a:r>
          </a:p>
        </p:txBody>
      </p:sp>
      <p:sp>
        <p:nvSpPr>
          <p:cNvPr id="3" name="Content Placeholder 2"/>
          <p:cNvSpPr>
            <a:spLocks noGrp="1"/>
          </p:cNvSpPr>
          <p:nvPr>
            <p:ph idx="1"/>
          </p:nvPr>
        </p:nvSpPr>
        <p:spPr>
          <a:xfrm>
            <a:off x="457200" y="1506884"/>
            <a:ext cx="8229600" cy="4619279"/>
          </a:xfrm>
        </p:spPr>
        <p:txBody>
          <a:bodyPr/>
          <a:lstStyle/>
          <a:p>
            <a:r>
              <a:rPr lang="en-US" sz="3000" dirty="0"/>
              <a:t>The Grant Application and an outline of the process are available on the Synod website at </a:t>
            </a:r>
            <a:r>
              <a:rPr lang="en-US" sz="3000" dirty="0">
                <a:hlinkClick r:id="rId3"/>
              </a:rPr>
              <a:t>www.fbsynod.com</a:t>
            </a:r>
            <a:r>
              <a:rPr lang="en-US" sz="3000" dirty="0"/>
              <a:t>, under the Mission &amp; Ministry tab.</a:t>
            </a:r>
          </a:p>
          <a:p>
            <a:endParaRPr lang="en-US" dirty="0"/>
          </a:p>
          <a:p>
            <a:r>
              <a:rPr lang="en-US" sz="3000" dirty="0"/>
              <a:t>Applications considered twice a year--Cycle I and Cycle II.  </a:t>
            </a:r>
          </a:p>
        </p:txBody>
      </p:sp>
    </p:spTree>
    <p:extLst>
      <p:ext uri="{BB962C8B-B14F-4D97-AF65-F5344CB8AC3E}">
        <p14:creationId xmlns:p14="http://schemas.microsoft.com/office/powerpoint/2010/main" val="857212964"/>
      </p:ext>
    </p:extLst>
  </p:cSld>
  <p:clrMapOvr>
    <a:masterClrMapping/>
  </p:clrMapOvr>
  <mc:AlternateContent xmlns:mc="http://schemas.openxmlformats.org/markup-compatibility/2006" xmlns:p14="http://schemas.microsoft.com/office/powerpoint/2010/main">
    <mc:Choice Requires="p14">
      <p:transition spd="slow" p14:dur="1600" advTm="4866">
        <p:blinds dir="vert"/>
      </p:transition>
    </mc:Choice>
    <mc:Fallback xmlns="">
      <p:transition spd="slow" advTm="4866">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5392"/>
            <a:ext cx="7391400" cy="64210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T</a:t>
            </a:r>
            <a:r>
              <a:rPr lang="en-US" i="1" dirty="0"/>
              <a:t>i</a:t>
            </a:r>
            <a:r>
              <a:rPr lang="en-US" dirty="0"/>
              <a:t>M Grant Cycles</a:t>
            </a:r>
          </a:p>
        </p:txBody>
      </p:sp>
      <p:sp>
        <p:nvSpPr>
          <p:cNvPr id="3" name="Content Placeholder 2"/>
          <p:cNvSpPr>
            <a:spLocks noGrp="1"/>
          </p:cNvSpPr>
          <p:nvPr>
            <p:ph idx="1"/>
          </p:nvPr>
        </p:nvSpPr>
        <p:spPr>
          <a:xfrm>
            <a:off x="457200" y="1905000"/>
            <a:ext cx="8229600" cy="4221163"/>
          </a:xfrm>
        </p:spPr>
        <p:txBody>
          <a:bodyPr>
            <a:normAutofit/>
          </a:bodyPr>
          <a:lstStyle/>
          <a:p>
            <a:r>
              <a:rPr lang="en-US" sz="3000" dirty="0"/>
              <a:t>Grant Applications are submitted via email to                  </a:t>
            </a:r>
            <a:r>
              <a:rPr lang="en-US" sz="3000" dirty="0">
                <a:hlinkClick r:id="rId3"/>
              </a:rPr>
              <a:t>togetherinmission@fbsynod.org</a:t>
            </a:r>
            <a:r>
              <a:rPr lang="en-US" sz="3000" dirty="0"/>
              <a:t>.</a:t>
            </a:r>
          </a:p>
          <a:p>
            <a:pPr marL="0" indent="0">
              <a:buNone/>
            </a:pPr>
            <a:endParaRPr lang="en-US" sz="3000" dirty="0"/>
          </a:p>
          <a:p>
            <a:r>
              <a:rPr lang="en-US" sz="3000" dirty="0"/>
              <a:t>Cycle I applications due by February 28</a:t>
            </a:r>
            <a:r>
              <a:rPr lang="en-US" sz="3000" baseline="30000" dirty="0"/>
              <a:t>th</a:t>
            </a:r>
            <a:r>
              <a:rPr lang="en-US" sz="3000" dirty="0"/>
              <a:t>.</a:t>
            </a:r>
          </a:p>
          <a:p>
            <a:endParaRPr lang="en-US" sz="3000" dirty="0"/>
          </a:p>
          <a:p>
            <a:r>
              <a:rPr lang="en-US" sz="3000" dirty="0"/>
              <a:t>Cycle II applications due by  August 31</a:t>
            </a:r>
            <a:r>
              <a:rPr lang="en-US" sz="3000" baseline="30000" dirty="0"/>
              <a:t>st</a:t>
            </a:r>
            <a:r>
              <a:rPr lang="en-US" sz="3000" dirty="0"/>
              <a:t>.</a:t>
            </a:r>
          </a:p>
        </p:txBody>
      </p:sp>
    </p:spTree>
    <p:extLst>
      <p:ext uri="{BB962C8B-B14F-4D97-AF65-F5344CB8AC3E}">
        <p14:creationId xmlns:p14="http://schemas.microsoft.com/office/powerpoint/2010/main" val="2863517601"/>
      </p:ext>
    </p:extLst>
  </p:cSld>
  <p:clrMapOvr>
    <a:masterClrMapping/>
  </p:clrMapOvr>
  <mc:AlternateContent xmlns:mc="http://schemas.openxmlformats.org/markup-compatibility/2006" xmlns:p14="http://schemas.microsoft.com/office/powerpoint/2010/main">
    <mc:Choice Requires="p14">
      <p:transition spd="slow" p14:dur="1600" advTm="4809">
        <p:blinds dir="vert"/>
      </p:transition>
    </mc:Choice>
    <mc:Fallback xmlns="">
      <p:transition spd="slow" advTm="4809">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5392"/>
            <a:ext cx="7391400" cy="64210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Things that the Grant Team looks for…</a:t>
            </a:r>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b="1" dirty="0"/>
              <a:t>Mission</a:t>
            </a:r>
            <a:r>
              <a:rPr lang="en-US" dirty="0"/>
              <a:t>:  </a:t>
            </a:r>
            <a:r>
              <a:rPr lang="en-US" sz="3000" dirty="0"/>
              <a:t>to help those that need it in the community or in the Synod as a whole.</a:t>
            </a:r>
          </a:p>
          <a:p>
            <a:r>
              <a:rPr lang="en-US" b="1" dirty="0"/>
              <a:t>Together</a:t>
            </a:r>
            <a:r>
              <a:rPr lang="en-US" dirty="0"/>
              <a:t>:  </a:t>
            </a:r>
            <a:r>
              <a:rPr lang="en-US" sz="3000" dirty="0"/>
              <a:t>the plan includes ecumenical and / or community partners.</a:t>
            </a:r>
          </a:p>
          <a:p>
            <a:r>
              <a:rPr lang="en-US" b="1" dirty="0"/>
              <a:t>New</a:t>
            </a:r>
            <a:r>
              <a:rPr lang="en-US" dirty="0"/>
              <a:t>:  </a:t>
            </a:r>
            <a:r>
              <a:rPr lang="en-US" sz="3000" dirty="0"/>
              <a:t>the plan is for new mission or an expansion of continuing mission. </a:t>
            </a:r>
            <a:r>
              <a:rPr lang="en-US" sz="3000" dirty="0" err="1"/>
              <a:t>T</a:t>
            </a:r>
            <a:r>
              <a:rPr lang="en-US" sz="3000" i="1" dirty="0" err="1"/>
              <a:t>i</a:t>
            </a:r>
            <a:r>
              <a:rPr lang="en-US" sz="3000" dirty="0" err="1"/>
              <a:t>M’s</a:t>
            </a:r>
            <a:r>
              <a:rPr lang="en-US" sz="3000" dirty="0"/>
              <a:t> goal is to increase the mission accomplished in the Synod.</a:t>
            </a:r>
          </a:p>
          <a:p>
            <a:r>
              <a:rPr lang="en-US" b="1" dirty="0"/>
              <a:t>Innovative</a:t>
            </a:r>
            <a:r>
              <a:rPr lang="en-US" dirty="0"/>
              <a:t>:  </a:t>
            </a:r>
            <a:r>
              <a:rPr lang="en-US" sz="3000" dirty="0"/>
              <a:t>the plan is something new and different. New ideas for mission is something the entire Synod can benefit from.</a:t>
            </a:r>
          </a:p>
          <a:p>
            <a:pPr marL="0" indent="0">
              <a:buNone/>
            </a:pPr>
            <a:endParaRPr lang="en-US" dirty="0"/>
          </a:p>
        </p:txBody>
      </p:sp>
    </p:spTree>
    <p:extLst>
      <p:ext uri="{BB962C8B-B14F-4D97-AF65-F5344CB8AC3E}">
        <p14:creationId xmlns:p14="http://schemas.microsoft.com/office/powerpoint/2010/main" val="2087206861"/>
      </p:ext>
    </p:extLst>
  </p:cSld>
  <p:clrMapOvr>
    <a:masterClrMapping/>
  </p:clrMapOvr>
  <mc:AlternateContent xmlns:mc="http://schemas.openxmlformats.org/markup-compatibility/2006" xmlns:p14="http://schemas.microsoft.com/office/powerpoint/2010/main">
    <mc:Choice Requires="p14">
      <p:transition spd="slow" p14:dur="1600" advTm="5143">
        <p:blinds dir="vert"/>
      </p:transition>
    </mc:Choice>
    <mc:Fallback xmlns="">
      <p:transition spd="slow" advTm="5143">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5392"/>
            <a:ext cx="7391400" cy="64210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Things that the Grant Team looks for…</a:t>
            </a:r>
          </a:p>
        </p:txBody>
      </p:sp>
      <p:sp>
        <p:nvSpPr>
          <p:cNvPr id="3" name="Content Placeholder 2"/>
          <p:cNvSpPr>
            <a:spLocks noGrp="1"/>
          </p:cNvSpPr>
          <p:nvPr>
            <p:ph idx="1"/>
          </p:nvPr>
        </p:nvSpPr>
        <p:spPr>
          <a:xfrm>
            <a:off x="457200" y="1600200"/>
            <a:ext cx="8229600" cy="4800600"/>
          </a:xfrm>
        </p:spPr>
        <p:txBody>
          <a:bodyPr>
            <a:normAutofit/>
          </a:bodyPr>
          <a:lstStyle/>
          <a:p>
            <a:r>
              <a:rPr lang="en-US" b="1" dirty="0"/>
              <a:t>Exponential</a:t>
            </a:r>
            <a:r>
              <a:rPr lang="en-US" dirty="0"/>
              <a:t>:  </a:t>
            </a:r>
            <a:r>
              <a:rPr lang="en-US" sz="3000" dirty="0"/>
              <a:t>the plan can benefit a larger target area than the local community either by its direct impact or by the ability of other congregations or organizations to use this idea themselves.</a:t>
            </a:r>
          </a:p>
          <a:p>
            <a:r>
              <a:rPr lang="en-US" b="1" dirty="0"/>
              <a:t>Sustainability</a:t>
            </a:r>
            <a:r>
              <a:rPr lang="en-US" dirty="0"/>
              <a:t>:  </a:t>
            </a:r>
            <a:r>
              <a:rPr lang="en-US" sz="2800" dirty="0"/>
              <a:t>there is a plan for continuing the work after the grant funding is used.</a:t>
            </a:r>
          </a:p>
          <a:p>
            <a:r>
              <a:rPr lang="en-US" b="1" dirty="0"/>
              <a:t>Evaluation</a:t>
            </a:r>
            <a:r>
              <a:rPr lang="en-US" dirty="0"/>
              <a:t>:  </a:t>
            </a:r>
            <a:r>
              <a:rPr lang="en-US" sz="2800" dirty="0"/>
              <a:t>the plan includes a process to enable the measurement of specific accomplishments and goals of the Grant mission.</a:t>
            </a:r>
          </a:p>
          <a:p>
            <a:pPr marL="0" indent="0">
              <a:buNone/>
            </a:pPr>
            <a:endParaRPr lang="en-US" dirty="0"/>
          </a:p>
        </p:txBody>
      </p:sp>
    </p:spTree>
    <p:extLst>
      <p:ext uri="{BB962C8B-B14F-4D97-AF65-F5344CB8AC3E}">
        <p14:creationId xmlns:p14="http://schemas.microsoft.com/office/powerpoint/2010/main" val="4090727177"/>
      </p:ext>
    </p:extLst>
  </p:cSld>
  <p:clrMapOvr>
    <a:masterClrMapping/>
  </p:clrMapOvr>
  <mc:AlternateContent xmlns:mc="http://schemas.openxmlformats.org/markup-compatibility/2006" xmlns:p14="http://schemas.microsoft.com/office/powerpoint/2010/main">
    <mc:Choice Requires="p14">
      <p:transition spd="slow" p14:dur="1600" advTm="5178">
        <p:blinds dir="vert"/>
      </p:transition>
    </mc:Choice>
    <mc:Fallback xmlns="">
      <p:transition spd="slow" advTm="5178">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5392"/>
            <a:ext cx="7391400" cy="64210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a:t>Multiple Year Grants</a:t>
            </a:r>
          </a:p>
        </p:txBody>
      </p:sp>
      <p:sp>
        <p:nvSpPr>
          <p:cNvPr id="3" name="Content Placeholder 2"/>
          <p:cNvSpPr>
            <a:spLocks noGrp="1"/>
          </p:cNvSpPr>
          <p:nvPr>
            <p:ph idx="1"/>
          </p:nvPr>
        </p:nvSpPr>
        <p:spPr/>
        <p:txBody>
          <a:bodyPr>
            <a:normAutofit lnSpcReduction="10000"/>
          </a:bodyPr>
          <a:lstStyle/>
          <a:p>
            <a:r>
              <a:rPr lang="en-US" sz="3000" dirty="0"/>
              <a:t>Applications are considered for a single year, or up to three years of funding. </a:t>
            </a:r>
          </a:p>
          <a:p>
            <a:pPr marL="0" indent="0">
              <a:buNone/>
            </a:pPr>
            <a:r>
              <a:rPr lang="en-US" sz="3000" dirty="0"/>
              <a:t> </a:t>
            </a:r>
          </a:p>
          <a:p>
            <a:r>
              <a:rPr lang="en-US" sz="3000" dirty="0"/>
              <a:t>Each year is considered separately and an application must be submitted for each year.</a:t>
            </a:r>
          </a:p>
          <a:p>
            <a:endParaRPr lang="en-US" sz="3000" dirty="0"/>
          </a:p>
          <a:p>
            <a:r>
              <a:rPr lang="en-US" sz="3000" dirty="0"/>
              <a:t>For those successful with multi-year grants, the funding is normally reduced from initial values in subsequent years.</a:t>
            </a:r>
          </a:p>
        </p:txBody>
      </p:sp>
    </p:spTree>
    <p:extLst>
      <p:ext uri="{BB962C8B-B14F-4D97-AF65-F5344CB8AC3E}">
        <p14:creationId xmlns:p14="http://schemas.microsoft.com/office/powerpoint/2010/main" val="867826930"/>
      </p:ext>
    </p:extLst>
  </p:cSld>
  <p:clrMapOvr>
    <a:masterClrMapping/>
  </p:clrMapOvr>
  <mc:AlternateContent xmlns:mc="http://schemas.openxmlformats.org/markup-compatibility/2006" xmlns:p14="http://schemas.microsoft.com/office/powerpoint/2010/main">
    <mc:Choice Requires="p14">
      <p:transition spd="slow" p14:dur="1600" advTm="4629">
        <p:blinds dir="vert"/>
      </p:transition>
    </mc:Choice>
    <mc:Fallback xmlns="">
      <p:transition spd="slow" advTm="4629">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5392"/>
            <a:ext cx="7391400" cy="64210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a:t>Grant Recipients should consider…</a:t>
            </a:r>
          </a:p>
        </p:txBody>
      </p:sp>
      <p:sp>
        <p:nvSpPr>
          <p:cNvPr id="3" name="Content Placeholder 2"/>
          <p:cNvSpPr>
            <a:spLocks noGrp="1"/>
          </p:cNvSpPr>
          <p:nvPr>
            <p:ph idx="1"/>
          </p:nvPr>
        </p:nvSpPr>
        <p:spPr/>
        <p:txBody>
          <a:bodyPr>
            <a:normAutofit lnSpcReduction="10000"/>
          </a:bodyPr>
          <a:lstStyle/>
          <a:p>
            <a:r>
              <a:rPr lang="en-US" sz="2800" dirty="0"/>
              <a:t>Take care and document the use of funds.  All Grant Recipients are subject to an audit.</a:t>
            </a:r>
          </a:p>
          <a:p>
            <a:endParaRPr lang="en-US" sz="2800" dirty="0"/>
          </a:p>
          <a:p>
            <a:r>
              <a:rPr lang="en-US" sz="2800" dirty="0"/>
              <a:t>Have strong guidelines about the use of grant funds.</a:t>
            </a:r>
          </a:p>
          <a:p>
            <a:endParaRPr lang="en-US" sz="2800" dirty="0"/>
          </a:p>
          <a:p>
            <a:r>
              <a:rPr lang="en-US" sz="2800" dirty="0"/>
              <a:t>Provide feedback to Together </a:t>
            </a:r>
            <a:r>
              <a:rPr lang="en-US" sz="2800" i="1" dirty="0"/>
              <a:t>in </a:t>
            </a:r>
            <a:r>
              <a:rPr lang="en-US" sz="2800" dirty="0"/>
              <a:t>Mission.  The Synod would like to share in your success and even the occasional failure.  Help us to learn from your efforts so that we can continually improve in our ability to do God’s Work.</a:t>
            </a:r>
          </a:p>
        </p:txBody>
      </p:sp>
    </p:spTree>
    <p:extLst>
      <p:ext uri="{BB962C8B-B14F-4D97-AF65-F5344CB8AC3E}">
        <p14:creationId xmlns:p14="http://schemas.microsoft.com/office/powerpoint/2010/main" val="998382486"/>
      </p:ext>
    </p:extLst>
  </p:cSld>
  <p:clrMapOvr>
    <a:masterClrMapping/>
  </p:clrMapOvr>
  <mc:AlternateContent xmlns:mc="http://schemas.openxmlformats.org/markup-compatibility/2006" xmlns:p14="http://schemas.microsoft.com/office/powerpoint/2010/main">
    <mc:Choice Requires="p14">
      <p:transition spd="slow" p14:dur="1600" advTm="5578">
        <p:blinds dir="vert"/>
      </p:transition>
    </mc:Choice>
    <mc:Fallback xmlns="">
      <p:transition spd="slow" advTm="5578">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5392"/>
            <a:ext cx="7391400" cy="64210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a:t>A final word from the Grant Team</a:t>
            </a:r>
          </a:p>
        </p:txBody>
      </p:sp>
      <p:sp>
        <p:nvSpPr>
          <p:cNvPr id="3" name="Content Placeholder 2"/>
          <p:cNvSpPr>
            <a:spLocks noGrp="1"/>
          </p:cNvSpPr>
          <p:nvPr>
            <p:ph idx="1"/>
          </p:nvPr>
        </p:nvSpPr>
        <p:spPr/>
        <p:txBody>
          <a:bodyPr>
            <a:normAutofit fontScale="92500" lnSpcReduction="10000"/>
          </a:bodyPr>
          <a:lstStyle/>
          <a:p>
            <a:r>
              <a:rPr lang="en-US" sz="3000" dirty="0"/>
              <a:t>Thank you for your support!  Together </a:t>
            </a:r>
            <a:r>
              <a:rPr lang="en-US" sz="3000" i="1" dirty="0"/>
              <a:t>in </a:t>
            </a:r>
            <a:r>
              <a:rPr lang="en-US" sz="3000" dirty="0"/>
              <a:t>Mission has never denied an application due to lack of funds.  Your generosity has made T</a:t>
            </a:r>
            <a:r>
              <a:rPr lang="en-US" sz="3000" i="1" dirty="0"/>
              <a:t>i</a:t>
            </a:r>
            <a:r>
              <a:rPr lang="en-US" sz="3000" dirty="0"/>
              <a:t>M a great success!</a:t>
            </a:r>
          </a:p>
          <a:p>
            <a:endParaRPr lang="en-US" sz="3000" dirty="0"/>
          </a:p>
          <a:p>
            <a:r>
              <a:rPr lang="en-US" sz="3000" dirty="0"/>
              <a:t>Thank you for allowing us to share in your dreams for mission!  We find it energizing and humbling to be a part of the Christian love that fills the congregations and other organizations within our Synod. The Grant Team holds all of you in prayer as we walk  together in mission.</a:t>
            </a:r>
          </a:p>
        </p:txBody>
      </p:sp>
    </p:spTree>
    <p:extLst>
      <p:ext uri="{BB962C8B-B14F-4D97-AF65-F5344CB8AC3E}">
        <p14:creationId xmlns:p14="http://schemas.microsoft.com/office/powerpoint/2010/main" val="3237066853"/>
      </p:ext>
    </p:extLst>
  </p:cSld>
  <p:clrMapOvr>
    <a:masterClrMapping/>
  </p:clrMapOvr>
  <mc:AlternateContent xmlns:mc="http://schemas.openxmlformats.org/markup-compatibility/2006" xmlns:p14="http://schemas.microsoft.com/office/powerpoint/2010/main">
    <mc:Choice Requires="p14">
      <p:transition spd="slow" p14:dur="1600" advTm="4484">
        <p:blinds dir="vert"/>
      </p:transition>
    </mc:Choice>
    <mc:Fallback xmlns="">
      <p:transition spd="slow" advTm="4484">
        <p:blinds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80C8EF0685A38F4288F307DE069C9FA800160941A3AE82ED4F8E7763056943DE7B" ma:contentTypeVersion="1" ma:contentTypeDescription="A blank Microsoft PowerPoint document." ma:contentTypeScope="" ma:versionID="3a47e0ebdcab584f15c9b27f18344804">
  <xsd:schema xmlns:xsd="http://www.w3.org/2001/XMLSchema" xmlns:xs="http://www.w3.org/2001/XMLSchema" xmlns:p="http://schemas.microsoft.com/office/2006/metadata/properties" targetNamespace="http://schemas.microsoft.com/office/2006/metadata/properties" ma:root="true" ma:fieldsID="c24a87b1d56e30814fc840704579f3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91CD27-C428-47F5-B956-E37D1D5B7453}"/>
</file>

<file path=customXml/itemProps2.xml><?xml version="1.0" encoding="utf-8"?>
<ds:datastoreItem xmlns:ds="http://schemas.openxmlformats.org/officeDocument/2006/customXml" ds:itemID="{7731067E-41F8-47C2-970A-16145085A2EB}">
  <ds:schemaRefs>
    <ds:schemaRef ds:uri="http://schemas.microsoft.com/sharepoint/v3/contenttype/forms"/>
  </ds:schemaRefs>
</ds:datastoreItem>
</file>

<file path=customXml/itemProps3.xml><?xml version="1.0" encoding="utf-8"?>
<ds:datastoreItem xmlns:ds="http://schemas.openxmlformats.org/officeDocument/2006/customXml" ds:itemID="{E4F3F5BD-39C3-4AEC-8F11-07A1515FD9A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913</TotalTime>
  <Words>491</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Together in Mission</vt:lpstr>
      <vt:lpstr>TiM Grant Team</vt:lpstr>
      <vt:lpstr>TiM Grant Process</vt:lpstr>
      <vt:lpstr>TiM Grant Cycles</vt:lpstr>
      <vt:lpstr>Things that the Grant Team looks for…</vt:lpstr>
      <vt:lpstr>Things that the Grant Team looks for…</vt:lpstr>
      <vt:lpstr>Multiple Year Grants</vt:lpstr>
      <vt:lpstr>Grant Recipients should consider…</vt:lpstr>
      <vt:lpstr>A final word from the Grant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 Rentz</dc:creator>
  <cp:lastModifiedBy>Ileana Sardinas</cp:lastModifiedBy>
  <cp:revision>27</cp:revision>
  <dcterms:created xsi:type="dcterms:W3CDTF">2015-12-04T16:40:09Z</dcterms:created>
  <dcterms:modified xsi:type="dcterms:W3CDTF">2019-08-29T15:05:10Z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0x01010080C8EF0685A38F4288F307DE069C9FA800160941A3AE82ED4F8E7763056943DE7B</vt:lpwstr>
  </property>
</Properties>
</file>